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28" r:id="rId5"/>
  </p:sldMasterIdLst>
  <p:notesMasterIdLst>
    <p:notesMasterId r:id="rId19"/>
  </p:notesMasterIdLst>
  <p:handoutMasterIdLst>
    <p:handoutMasterId r:id="rId20"/>
  </p:handoutMasterIdLst>
  <p:sldIdLst>
    <p:sldId id="292" r:id="rId6"/>
    <p:sldId id="291" r:id="rId7"/>
    <p:sldId id="297" r:id="rId8"/>
    <p:sldId id="294" r:id="rId9"/>
    <p:sldId id="295" r:id="rId10"/>
    <p:sldId id="296" r:id="rId11"/>
    <p:sldId id="302" r:id="rId12"/>
    <p:sldId id="303" r:id="rId13"/>
    <p:sldId id="304" r:id="rId14"/>
    <p:sldId id="298" r:id="rId15"/>
    <p:sldId id="300" r:id="rId16"/>
    <p:sldId id="301" r:id="rId17"/>
    <p:sldId id="293" r:id="rId18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C4E3"/>
    <a:srgbClr val="F3E068"/>
    <a:srgbClr val="1E5082"/>
    <a:srgbClr val="FF9267"/>
    <a:srgbClr val="E98B0D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125" d="100"/>
          <a:sy n="125" d="100"/>
        </p:scale>
        <p:origin x="30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15/05/2024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15/05/2024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25679" y="3841"/>
            <a:ext cx="127212" cy="6858000"/>
          </a:xfrm>
          <a:prstGeom prst="rect">
            <a:avLst/>
          </a:prstGeom>
          <a:solidFill>
            <a:srgbClr val="F3E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1E508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E98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40A8C-1E5C-F82E-982D-F5BE2053E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1454F-9959-F1FF-4EA3-8C4A68B8E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49B646D-AA35-976B-A7F0-C9850C106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A12418-B330-85E6-AFBA-317521396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E6AAB-D731-4599-BEB6-0FF910026538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5898AA-51E0-597B-446E-5BBF389F0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52D310-50C2-A64F-E103-530C167A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BB04-4C18-4CDC-B459-92231F46A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37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C5DC75-8AA9-C18B-2492-B7CC2DBFC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78EB3D-27A7-1146-BADB-A6F7053CC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5FFBCB-E2AB-D7A4-3232-AFF5968C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E6AAB-D731-4599-BEB6-0FF910026538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5F9F5F-AD59-E5F9-83BE-A5C7A0B86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F49F69-9710-DD52-2AB6-4A656E811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BB04-4C18-4CDC-B459-92231F46A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7182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E31897-72B2-48EA-342A-DCCB55308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0F1AFA8-D48B-690F-8C68-3F748A154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537068-C93B-104E-9C4F-69B6EFCF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E6AAB-D731-4599-BEB6-0FF910026538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4554CD-B3CE-F15F-E946-0E6B0B224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2F8409-3CF1-D18C-51A7-2078828EC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BB04-4C18-4CDC-B459-92231F46A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43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B299AC-CFBB-9A18-30D3-9BF23BEA8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BD1862-12FC-366D-E000-7BC9FBDC5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11343B3-92C4-2155-7945-18768BE11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1912562-5F41-0306-D9D8-C7A643406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E6AAB-D731-4599-BEB6-0FF910026538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6B4BB43-C35C-1140-DE84-48C3E1525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73CE95F-F531-4578-60E3-05C0C7417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BB04-4C18-4CDC-B459-92231F46A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194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E490E7-1FF8-17EC-2060-2D80E605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176E3A9-2D83-7077-EBAB-5B029278C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76ACAF8-3530-695D-EBD1-5E5FB3A26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79B0BA1-401B-2D72-638F-7594F6181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140C3F4-7D30-C029-957F-89B61FC8C4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47BA461-25BF-A09E-D622-9A9598EE6E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E6AAB-D731-4599-BEB6-0FF910026538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FCE7E9C-EA9A-9368-A9D7-1B52BEAA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20B76EB-A441-7789-ED32-C61E068F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BB04-4C18-4CDC-B459-92231F46A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1381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5A3727-FC42-5B8D-C155-9449AAFE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B908DA-2E64-9694-B9CF-5D5C50FDF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E6AAB-D731-4599-BEB6-0FF910026538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7FB1DE-0361-3423-798B-76B1918C0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B8A5A0-1770-00E7-A5EC-06BADDF5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BB04-4C18-4CDC-B459-92231F46A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106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46C1E51-3206-8BFB-A66E-86603E77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E6AAB-D731-4599-BEB6-0FF910026538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D230DFA-209D-58F3-6B13-AD9C13EC6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54750C7-D496-F2DE-1DD2-D61C15540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BB04-4C18-4CDC-B459-92231F46A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977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1C7C05-4BC0-7E43-804C-749A981F1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834C26-8DB5-9EAB-73A1-5B6C6C3EA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664DEC-7265-73A1-D1B7-AB3C7CE75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C682B1E-E5DF-3D4E-8654-ACFC86ED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E6AAB-D731-4599-BEB6-0FF910026538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8F9464-8C0C-10A2-0BAE-7634B537F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2D40B49-665E-4603-0ADE-770F8CA2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BB04-4C18-4CDC-B459-92231F46A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743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FA5485-E4EB-BA67-EC32-D24DBDAD1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7B5A64-E528-63F0-9A0B-E0264FB902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5F48D72-ED93-EF05-9149-59433607C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A2CE3CB-1C00-F7CF-1872-EC181031D5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E6AAB-D731-4599-BEB6-0FF910026538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371E7D-78A1-5768-10A3-71A6E68ED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91BA47-BC7C-402D-0D23-0AA2DACF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BB04-4C18-4CDC-B459-92231F46A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752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7FC248-D9C0-BC4C-6AB7-315587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8F065DC-B287-3952-8FFE-A25D3C509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AC1A7C-CAC7-000A-E04E-534F8381E3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E6AAB-D731-4599-BEB6-0FF910026538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4D1B83-5099-6BD2-FEF1-C4A1A1ED5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D938DD-BBDA-CBAB-660C-0477ECFA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BB04-4C18-4CDC-B459-92231F46A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095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BCD1538-2D38-BF9F-5608-A3911CB485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3A1BCB7-368E-BA15-B845-4E17E9A7F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F293F1-2D45-9623-081D-67A2DFFA3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E6AAB-D731-4599-BEB6-0FF910026538}" type="datetimeFigureOut">
              <a:rPr lang="it-IT" smtClean="0"/>
              <a:t>15/05/2024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84C6B7-0228-FDFE-721D-B941CE67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E89A47-FD88-1E65-39E3-809AE7F3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BB04-4C18-4CDC-B459-92231F46A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856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15/05/2024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7C97C913-3AFB-7A46-B545-2792BDA9B72F}"/>
              </a:ext>
            </a:extLst>
          </p:cNvPr>
          <p:cNvSpPr/>
          <p:nvPr userDrawn="1"/>
        </p:nvSpPr>
        <p:spPr>
          <a:xfrm>
            <a:off x="0" y="0"/>
            <a:ext cx="182880" cy="69128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32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926592"/>
            <a:ext cx="5135603" cy="2736786"/>
          </a:xfrm>
        </p:spPr>
        <p:txBody>
          <a:bodyPr>
            <a:noAutofit/>
          </a:bodyPr>
          <a:lstStyle/>
          <a:p>
            <a:pPr algn="ctr"/>
            <a:r>
              <a:rPr lang="it-IT" sz="3600" dirty="0"/>
              <a:t>NEUROFISIOLOGIA DEL CIRCUITO FAME SAZIETÀ E FOOD ADDICTION: GLI EFFETTI DELLA CHIRURGIA INCIDONO SU DI ESSO?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6152" y="4499169"/>
            <a:ext cx="5455298" cy="1279652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it-IT" sz="5500" b="1" dirty="0">
                <a:solidFill>
                  <a:srgbClr val="FFC000"/>
                </a:solidFill>
              </a:rPr>
              <a:t>Luigi Franzese</a:t>
            </a:r>
          </a:p>
          <a:p>
            <a:pPr algn="ctr"/>
            <a:r>
              <a:rPr lang="it-IT" sz="2800" b="1" dirty="0">
                <a:solidFill>
                  <a:srgbClr val="FFC000"/>
                </a:solidFill>
              </a:rPr>
              <a:t>Dipartimento di Psichiatria e Psicologia</a:t>
            </a:r>
            <a:br>
              <a:rPr lang="it-IT" sz="2800" b="1" dirty="0">
                <a:solidFill>
                  <a:srgbClr val="FFC000"/>
                </a:solidFill>
              </a:rPr>
            </a:br>
            <a:r>
              <a:rPr lang="it-IT" sz="2800" b="1" dirty="0">
                <a:solidFill>
                  <a:srgbClr val="FFC000"/>
                </a:solidFill>
              </a:rPr>
              <a:t>Unità: </a:t>
            </a:r>
            <a:r>
              <a:rPr lang="it-IT" sz="2800" b="1" dirty="0" err="1">
                <a:solidFill>
                  <a:srgbClr val="FFC000"/>
                </a:solidFill>
              </a:rPr>
              <a:t>dca</a:t>
            </a:r>
            <a:r>
              <a:rPr lang="it-IT" sz="2800" b="1" dirty="0">
                <a:solidFill>
                  <a:srgbClr val="FFC000"/>
                </a:solidFill>
              </a:rPr>
              <a:t>, obesità e chirurgia bariatrica</a:t>
            </a:r>
            <a:br>
              <a:rPr lang="it-IT" sz="2800" b="1" dirty="0">
                <a:solidFill>
                  <a:srgbClr val="FFC000"/>
                </a:solidFill>
              </a:rPr>
            </a:br>
            <a:r>
              <a:rPr lang="it-IT" sz="2800" b="1" dirty="0">
                <a:solidFill>
                  <a:srgbClr val="FFC000"/>
                </a:solidFill>
              </a:rPr>
              <a:t>Scuola di medicina, università Federico II </a:t>
            </a:r>
            <a:r>
              <a:rPr lang="it-IT" sz="2800" b="1" dirty="0" err="1">
                <a:solidFill>
                  <a:srgbClr val="FFC000"/>
                </a:solidFill>
              </a:rPr>
              <a:t>napoli</a:t>
            </a:r>
            <a:endParaRPr lang="it-IT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>
            <a:extLst>
              <a:ext uri="{FF2B5EF4-FFF2-40B4-BE49-F238E27FC236}">
                <a16:creationId xmlns:a16="http://schemas.microsoft.com/office/drawing/2014/main" id="{5842257F-FD39-E1B9-BE60-D804B6E3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DD4E69-013F-F02D-EACA-C60A4366C353}"/>
              </a:ext>
            </a:extLst>
          </p:cNvPr>
          <p:cNvSpPr txBox="1"/>
          <p:nvPr/>
        </p:nvSpPr>
        <p:spPr>
          <a:xfrm>
            <a:off x="711527" y="1869662"/>
            <a:ext cx="1076894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Guerrero-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Hreins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E,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Foldi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CJ,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Oldfield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BJ,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Stefanidis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Sumithran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P, Brown RM. Gut-brain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mechanisms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underlying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changes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in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disordered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eating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behaviour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after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bariatric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surgery: a review.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Rev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Endocr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Metab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Disord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2022 Aug;23(4):733-751. </a:t>
            </a: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Li G, Hu Y, Zhang W, Wang J,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Ji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W, Manza P,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Volkow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ND, Zhang Y, Wang GJ. Brain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functional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and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structural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magnetic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resonance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imaging of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obesity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and weight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loss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interventions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Mol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Psychiatry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2023 Apr;28(4):1466-1479.</a:t>
            </a:r>
            <a:endParaRPr lang="it-IT" sz="1400" dirty="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Agarwal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K, Maki KA, Vizioli C,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Carnell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S, Goodman E, Hurley M, Harris C,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Colwell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R, Steele K, Joseph PV. The Neuro-Endo-Microbio-Ome Study: A Pilot Study of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Neurobiological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Alterations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Pre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- Versus Post-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Bariatric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Surgery.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Biol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Res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Nurs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2022 Jul;24(3):362-378. </a:t>
            </a: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Alabdulkader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S, Al-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Alsheikh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AS,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Miras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AD, Goldstone AP. Obesity surgery and neural correlates of human eating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behaviour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: A systematic review of functional MRI studies. Neuroimage Clin. 2024;41:103563. </a:t>
            </a:r>
            <a:endParaRPr lang="it-IT" sz="1400" dirty="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Ribeiro G, Maia A,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Cotovio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G, Oliveira FPM, Costa DC, Oliveira-Maia AJ.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Striatal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dopamine D2-like receptors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availability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in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obesity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and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its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modulation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by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bariatric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surgery: a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systematic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review and meta-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analysis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Sci Rep. 2023 Mar 27;13(1):4959. </a:t>
            </a: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Purnell JQ, le Roux CW. Hypothalamic control of body fat mass by food intake: The key to understanding why obesity should be treated as a disease. Diabetes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Obes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Metab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2024 Apr;26 Suppl 2:3-12. </a:t>
            </a:r>
            <a:endParaRPr lang="it-IT" sz="1400" dirty="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Guyot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E,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Nazare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JA,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Oustric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P, Robert M, Disse E,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Dougkas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Iceta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S. Food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Reward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after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Bariatric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Surgery and Weight Loss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Outcomes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: An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Exploratory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Study.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Nutrients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2022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Jan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20;14(3):449.</a:t>
            </a: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Shin AC, Berthoud HR. Food reward functions as affected by obesity and bariatric surgery. Int J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Obes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(Lond). 2011 Sep;35 Suppl 3(0 3):S40-4.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Ravichandran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S,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Bhatt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RR, Pandit B,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Osadchiy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V,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Alaverdyan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A, Vora P,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Stains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J,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Naliboff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B, Mayer EA, Gupta A.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Alterations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in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reward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network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functional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connectivity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are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associated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with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increased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food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addiction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in obese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individuals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Sci Rep. 2021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Feb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9;11(1):3386. </a:t>
            </a:r>
            <a:endParaRPr lang="en-US" sz="1400" dirty="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Kim KS, Sandoval DA. Endocrine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Function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after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Bariatric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Surgery.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Compr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Physiol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2017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Jun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18;7(3):783-798.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Gupta A, Mayer EA,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Sanmiguel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CP, Van Horn JD,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Woodworth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D,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Ellingson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BM,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Fling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C, Love A,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Tillisch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K,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Labus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JS. Patterns of brain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structural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connectivity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differentiate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normal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weight from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overweight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subjects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Neuroimage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Clin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2015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Jan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13;7:506-17.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Naneix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F,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Darlot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F,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Coutureau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E,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Cador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M. Long-lasting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deficits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in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hedonic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and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nucleus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accumbens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reactivity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to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sweet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rewards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by sugar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overconsumption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during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adolescence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Eur J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Neurosci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2016 Mar;43(5):671-80.</a:t>
            </a:r>
            <a:endParaRPr lang="it-IT" sz="1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65A3E0D-1E4B-D00A-96A1-F01B99B4BC27}"/>
              </a:ext>
            </a:extLst>
          </p:cNvPr>
          <p:cNvSpPr/>
          <p:nvPr/>
        </p:nvSpPr>
        <p:spPr>
          <a:xfrm>
            <a:off x="0" y="464023"/>
            <a:ext cx="1066800" cy="12709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A1C4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17ECA97-0782-F495-4E0D-05562BF016EA}"/>
              </a:ext>
            </a:extLst>
          </p:cNvPr>
          <p:cNvSpPr/>
          <p:nvPr/>
        </p:nvSpPr>
        <p:spPr>
          <a:xfrm>
            <a:off x="772237" y="464022"/>
            <a:ext cx="294564" cy="1270971"/>
          </a:xfrm>
          <a:prstGeom prst="rect">
            <a:avLst/>
          </a:prstGeom>
          <a:solidFill>
            <a:srgbClr val="F3E068"/>
          </a:solidFill>
          <a:ln>
            <a:solidFill>
              <a:srgbClr val="F3E0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07D7E62-9932-971C-E7C7-BA959D03B78B}"/>
              </a:ext>
            </a:extLst>
          </p:cNvPr>
          <p:cNvSpPr txBox="1"/>
          <p:nvPr/>
        </p:nvSpPr>
        <p:spPr>
          <a:xfrm>
            <a:off x="1459149" y="903996"/>
            <a:ext cx="9105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1E5082"/>
                </a:solidFill>
              </a:rPr>
              <a:t>Bibliografia (1)</a:t>
            </a:r>
          </a:p>
        </p:txBody>
      </p:sp>
    </p:spTree>
    <p:extLst>
      <p:ext uri="{BB962C8B-B14F-4D97-AF65-F5344CB8AC3E}">
        <p14:creationId xmlns:p14="http://schemas.microsoft.com/office/powerpoint/2010/main" val="2964218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>
            <a:extLst>
              <a:ext uri="{FF2B5EF4-FFF2-40B4-BE49-F238E27FC236}">
                <a16:creationId xmlns:a16="http://schemas.microsoft.com/office/drawing/2014/main" id="{5842257F-FD39-E1B9-BE60-D804B6E3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DD4E69-013F-F02D-EACA-C60A4366C353}"/>
              </a:ext>
            </a:extLst>
          </p:cNvPr>
          <p:cNvSpPr txBox="1"/>
          <p:nvPr/>
        </p:nvSpPr>
        <p:spPr>
          <a:xfrm>
            <a:off x="681703" y="1869662"/>
            <a:ext cx="1082859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Heinrichs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HS, Beyer F, Medawar E,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Prehn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K,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Ordemann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J,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Flöel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A, Witte AV.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Effects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of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bariatric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surgery on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functional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connectivity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of the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reward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and default mode network: A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pre-registered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analysis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Hum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Brain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Mapp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2021 Nov;42(16):5357-5373.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 err="1"/>
              <a:t>Aukan</a:t>
            </a:r>
            <a:r>
              <a:rPr lang="it-IT" sz="1400" dirty="0"/>
              <a:t> MI, </a:t>
            </a:r>
            <a:r>
              <a:rPr lang="it-IT" sz="1400" dirty="0" err="1"/>
              <a:t>Brandsaeter</a:t>
            </a:r>
            <a:r>
              <a:rPr lang="it-IT" sz="1400" dirty="0"/>
              <a:t> IØ, </a:t>
            </a:r>
            <a:r>
              <a:rPr lang="it-IT" sz="1400" dirty="0" err="1"/>
              <a:t>Skårvold</a:t>
            </a:r>
            <a:r>
              <a:rPr lang="it-IT" sz="1400" dirty="0"/>
              <a:t> S, </a:t>
            </a:r>
            <a:r>
              <a:rPr lang="it-IT" sz="1400" dirty="0" err="1"/>
              <a:t>Finlayson</a:t>
            </a:r>
            <a:r>
              <a:rPr lang="it-IT" sz="1400" dirty="0"/>
              <a:t> G, </a:t>
            </a:r>
            <a:r>
              <a:rPr lang="it-IT" sz="1400" dirty="0" err="1"/>
              <a:t>Nymo</a:t>
            </a:r>
            <a:r>
              <a:rPr lang="it-IT" sz="1400" dirty="0"/>
              <a:t> S, Coutinho S, Martins C. </a:t>
            </a:r>
            <a:r>
              <a:rPr lang="it-IT" sz="1400" dirty="0" err="1"/>
              <a:t>Changes</a:t>
            </a:r>
            <a:r>
              <a:rPr lang="it-IT" sz="1400" dirty="0"/>
              <a:t> in </a:t>
            </a:r>
            <a:r>
              <a:rPr lang="it-IT" sz="1400" dirty="0" err="1"/>
              <a:t>hedonic</a:t>
            </a:r>
            <a:r>
              <a:rPr lang="it-IT" sz="1400" dirty="0"/>
              <a:t> </a:t>
            </a:r>
            <a:r>
              <a:rPr lang="it-IT" sz="1400" dirty="0" err="1"/>
              <a:t>hunger</a:t>
            </a:r>
            <a:r>
              <a:rPr lang="it-IT" sz="1400" dirty="0"/>
              <a:t> and food </a:t>
            </a:r>
            <a:r>
              <a:rPr lang="it-IT" sz="1400" dirty="0" err="1"/>
              <a:t>reward</a:t>
            </a:r>
            <a:r>
              <a:rPr lang="it-IT" sz="1400" dirty="0"/>
              <a:t> after a </a:t>
            </a:r>
            <a:r>
              <a:rPr lang="it-IT" sz="1400" dirty="0" err="1"/>
              <a:t>similar</a:t>
            </a:r>
            <a:r>
              <a:rPr lang="it-IT" sz="1400" dirty="0"/>
              <a:t> weight </a:t>
            </a:r>
            <a:r>
              <a:rPr lang="it-IT" sz="1400" dirty="0" err="1"/>
              <a:t>loss</a:t>
            </a:r>
            <a:r>
              <a:rPr lang="it-IT" sz="1400" dirty="0"/>
              <a:t> </a:t>
            </a:r>
            <a:r>
              <a:rPr lang="it-IT" sz="1400" dirty="0" err="1"/>
              <a:t>induced</a:t>
            </a:r>
            <a:r>
              <a:rPr lang="it-IT" sz="1400" dirty="0"/>
              <a:t> by a </a:t>
            </a:r>
            <a:r>
              <a:rPr lang="it-IT" sz="1400" dirty="0" err="1"/>
              <a:t>very</a:t>
            </a:r>
            <a:r>
              <a:rPr lang="it-IT" sz="1400" dirty="0"/>
              <a:t> low-energy </a:t>
            </a:r>
            <a:r>
              <a:rPr lang="it-IT" sz="1400" dirty="0" err="1"/>
              <a:t>diet</a:t>
            </a:r>
            <a:r>
              <a:rPr lang="it-IT" sz="1400" dirty="0"/>
              <a:t> or </a:t>
            </a:r>
            <a:r>
              <a:rPr lang="it-IT" sz="1400" dirty="0" err="1"/>
              <a:t>bariatric</a:t>
            </a:r>
            <a:r>
              <a:rPr lang="it-IT" sz="1400" dirty="0"/>
              <a:t> surgery. </a:t>
            </a:r>
            <a:r>
              <a:rPr lang="it-IT" sz="1400" dirty="0" err="1"/>
              <a:t>Obesity</a:t>
            </a:r>
            <a:r>
              <a:rPr lang="it-IT" sz="1400" dirty="0"/>
              <a:t> (Silver Spring). 2022 Oct;30(10):1963-1972.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 err="1"/>
              <a:t>Reddy</a:t>
            </a:r>
            <a:r>
              <a:rPr lang="it-IT" sz="1400" dirty="0"/>
              <a:t> IA, Smith NK, </a:t>
            </a:r>
            <a:r>
              <a:rPr lang="it-IT" sz="1400" dirty="0" err="1"/>
              <a:t>Erreger</a:t>
            </a:r>
            <a:r>
              <a:rPr lang="it-IT" sz="1400" dirty="0"/>
              <a:t> K, </a:t>
            </a:r>
            <a:r>
              <a:rPr lang="it-IT" sz="1400" dirty="0" err="1"/>
              <a:t>Ghose</a:t>
            </a:r>
            <a:r>
              <a:rPr lang="it-IT" sz="1400" dirty="0"/>
              <a:t> D, Saunders C, Foster DJ, Turner B, Poe A, </a:t>
            </a:r>
            <a:r>
              <a:rPr lang="it-IT" sz="1400" dirty="0" err="1"/>
              <a:t>Albaugh</a:t>
            </a:r>
            <a:r>
              <a:rPr lang="it-IT" sz="1400" dirty="0"/>
              <a:t> VL, McGuinness O, Hackett TA, </a:t>
            </a:r>
            <a:r>
              <a:rPr lang="it-IT" sz="1400" dirty="0" err="1"/>
              <a:t>Grueter</a:t>
            </a:r>
            <a:r>
              <a:rPr lang="it-IT" sz="1400" dirty="0"/>
              <a:t> BA, </a:t>
            </a:r>
            <a:r>
              <a:rPr lang="it-IT" sz="1400" dirty="0" err="1"/>
              <a:t>Abumrad</a:t>
            </a:r>
            <a:r>
              <a:rPr lang="it-IT" sz="1400" dirty="0"/>
              <a:t> NN, Flynn CR, Galli A. Bile </a:t>
            </a:r>
            <a:r>
              <a:rPr lang="it-IT" sz="1400" dirty="0" err="1"/>
              <a:t>diversion</a:t>
            </a:r>
            <a:r>
              <a:rPr lang="it-IT" sz="1400" dirty="0"/>
              <a:t>, a </a:t>
            </a:r>
            <a:r>
              <a:rPr lang="it-IT" sz="1400" dirty="0" err="1"/>
              <a:t>bariatric</a:t>
            </a:r>
            <a:r>
              <a:rPr lang="it-IT" sz="1400" dirty="0"/>
              <a:t> surgery, and bile acid </a:t>
            </a:r>
            <a:r>
              <a:rPr lang="it-IT" sz="1400" dirty="0" err="1"/>
              <a:t>signaling</a:t>
            </a:r>
            <a:r>
              <a:rPr lang="it-IT" sz="1400" dirty="0"/>
              <a:t> reduce </a:t>
            </a:r>
            <a:r>
              <a:rPr lang="it-IT" sz="1400" dirty="0" err="1"/>
              <a:t>central</a:t>
            </a:r>
            <a:r>
              <a:rPr lang="it-IT" sz="1400" dirty="0"/>
              <a:t> cocaine </a:t>
            </a:r>
            <a:r>
              <a:rPr lang="it-IT" sz="1400" dirty="0" err="1"/>
              <a:t>reward</a:t>
            </a:r>
            <a:r>
              <a:rPr lang="it-IT" sz="1400" dirty="0"/>
              <a:t>. PLoS </a:t>
            </a:r>
            <a:r>
              <a:rPr lang="it-IT" sz="1400" dirty="0" err="1"/>
              <a:t>Biol</a:t>
            </a:r>
            <a:r>
              <a:rPr lang="it-IT" sz="1400" dirty="0"/>
              <a:t>. 2018 Jul 26;16(7):e2006682.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Berthoud HR, Zheng H, Shin AC. Food reward in the obese and after weight loss induced by calorie restriction and bariatric surgery. Ann N Y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Acad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Sci. 2012 Aug;1264(1):36-48.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Aukan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MI,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Finlayson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G, Martins C.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Hedonic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hunger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eating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behavior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, and food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reward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and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preferences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1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year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after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initial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weight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loss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by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diet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or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bariatric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surgery.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Obesity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(Silver Spring). 2024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Apr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23. 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Contreras-Rodriguez O, Burrows T,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Pursey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KM,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Stanwell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P, Parkes L, Soriano-Mas C,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Verdejo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-Garcia A. Food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addiction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linked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to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changes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in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ventral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striatum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functional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connectivity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between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fasting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and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satiety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Appetite. 2019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Feb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1;133:18-23.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Peng-Li D,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Sørensen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TA, Li Y, He Q. Systematically lower structural brain connectivity in individuals with elevated food addiction symptoms. Appetite. 2020 Dec 1;155:104850.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Leigh SJ, Morris MJ. The role of reward circuitry and food addiction in the obesity epidemic: An update. Biol Psychol. 2018 Jan;131:31-42.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Onaolapo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AY,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Onaolapo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OJ. Food additives, food and the concept of 'food addiction': Is stimulation of the brain reward circuit by food sufficient to trigger addiction? Pathophysiology. 2018 Dec;25(4):263-276.</a:t>
            </a:r>
            <a:endParaRPr lang="en-US" sz="1400" dirty="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Maxwell AL, Gardiner E, Loxton NJ. Investigating the relationship between reward sensitivity, impulsivity, and food addiction: A systematic review.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Eur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Eat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Disord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Rev. 2020 Jul;28(4):368-384.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Sharma S, Fulton S. Diet-induced obesity promotes depressive-like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behaviour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that is associated with neural adaptations in brain reward circuitry. Int J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Obes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(Lond). 2013 Mar;37(3):382-9.</a:t>
            </a:r>
            <a:endParaRPr lang="it-IT" sz="1400" b="0" i="0" dirty="0">
              <a:solidFill>
                <a:srgbClr val="212121"/>
              </a:solidFill>
              <a:effectLst/>
              <a:highlight>
                <a:srgbClr val="FFFFFF"/>
              </a:highlight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65A3E0D-1E4B-D00A-96A1-F01B99B4BC27}"/>
              </a:ext>
            </a:extLst>
          </p:cNvPr>
          <p:cNvSpPr/>
          <p:nvPr/>
        </p:nvSpPr>
        <p:spPr>
          <a:xfrm>
            <a:off x="0" y="464023"/>
            <a:ext cx="1066800" cy="12709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A1C4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17ECA97-0782-F495-4E0D-05562BF016EA}"/>
              </a:ext>
            </a:extLst>
          </p:cNvPr>
          <p:cNvSpPr/>
          <p:nvPr/>
        </p:nvSpPr>
        <p:spPr>
          <a:xfrm>
            <a:off x="772237" y="464022"/>
            <a:ext cx="294564" cy="1270971"/>
          </a:xfrm>
          <a:prstGeom prst="rect">
            <a:avLst/>
          </a:prstGeom>
          <a:solidFill>
            <a:srgbClr val="F3E068"/>
          </a:solidFill>
          <a:ln>
            <a:solidFill>
              <a:srgbClr val="F3E0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07D7E62-9932-971C-E7C7-BA959D03B78B}"/>
              </a:ext>
            </a:extLst>
          </p:cNvPr>
          <p:cNvSpPr txBox="1"/>
          <p:nvPr/>
        </p:nvSpPr>
        <p:spPr>
          <a:xfrm>
            <a:off x="1459149" y="903996"/>
            <a:ext cx="9105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1E5082"/>
                </a:solidFill>
              </a:rPr>
              <a:t>Bibliografia (2)</a:t>
            </a:r>
          </a:p>
        </p:txBody>
      </p:sp>
    </p:spTree>
    <p:extLst>
      <p:ext uri="{BB962C8B-B14F-4D97-AF65-F5344CB8AC3E}">
        <p14:creationId xmlns:p14="http://schemas.microsoft.com/office/powerpoint/2010/main" val="3179544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>
            <a:extLst>
              <a:ext uri="{FF2B5EF4-FFF2-40B4-BE49-F238E27FC236}">
                <a16:creationId xmlns:a16="http://schemas.microsoft.com/office/drawing/2014/main" id="{5842257F-FD39-E1B9-BE60-D804B6E3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DD4E69-013F-F02D-EACA-C60A4366C353}"/>
              </a:ext>
            </a:extLst>
          </p:cNvPr>
          <p:cNvSpPr txBox="1"/>
          <p:nvPr/>
        </p:nvSpPr>
        <p:spPr>
          <a:xfrm>
            <a:off x="681361" y="1881694"/>
            <a:ext cx="106606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Osadchiy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V, Mayer EA,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Bhatt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R,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Labus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JS, Gao L, Kilpatrick LA,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Liu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C,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Tillisch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K,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Naliboff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B, Chang L, Gupta A. History of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early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life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adversity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is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associated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with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increased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food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addiction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and sex-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specific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alterations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in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reward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network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connectivity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in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obesity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Obes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Sci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Pract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2019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Aug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30;5(5):416-436. </a:t>
            </a:r>
            <a:endParaRPr lang="it-IT" sz="1400" dirty="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Dyaczyński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M,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Scanes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CG,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Koziec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H,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Koziec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H,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Pierzchała-Koziec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K. Endocrine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implications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of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obesity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and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bariatric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surgery.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Endokrynol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Pol. 2018;69(5):574-597.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Florio L, de Azevedo-Marques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Périco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C,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Castaldelli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-Maia JM.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Understanding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food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addiction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in Post-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Bariatric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patients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Int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Rev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Psychiatry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2023 Aug-Sep;35(5-6):513-520.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Ivezaj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V, Wiedemann AA,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Grilo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CM. Food addiction and bariatric surgery: a systematic review of the literature.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Obes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Rev. 2017 Dec;18(12):1386-1397.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Volkow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ND, Wang GJ, Fowler JS, Tomasi D,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Telang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F.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Addiction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: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beyond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dopamine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reward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circuitry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Proc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Natl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Acad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Sci U S A. 2011 Sep 13;108(37):15037-42.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 err="1"/>
              <a:t>Lennerz</a:t>
            </a:r>
            <a:r>
              <a:rPr lang="it-IT" sz="1400" dirty="0"/>
              <a:t> BS, </a:t>
            </a:r>
            <a:r>
              <a:rPr lang="it-IT" sz="1400" dirty="0" err="1"/>
              <a:t>Alsop</a:t>
            </a:r>
            <a:r>
              <a:rPr lang="it-IT" sz="1400" dirty="0"/>
              <a:t> DC, </a:t>
            </a:r>
            <a:r>
              <a:rPr lang="it-IT" sz="1400" dirty="0" err="1"/>
              <a:t>Holsen</a:t>
            </a:r>
            <a:r>
              <a:rPr lang="it-IT" sz="1400" dirty="0"/>
              <a:t> LM, Stern E, Rojas R, </a:t>
            </a:r>
            <a:r>
              <a:rPr lang="it-IT" sz="1400" dirty="0" err="1"/>
              <a:t>Ebbeling</a:t>
            </a:r>
            <a:r>
              <a:rPr lang="it-IT" sz="1400" dirty="0"/>
              <a:t> CB, Goldstein JM, Ludwig DS. </a:t>
            </a:r>
            <a:r>
              <a:rPr lang="it-IT" sz="1400" dirty="0" err="1"/>
              <a:t>Effects</a:t>
            </a:r>
            <a:r>
              <a:rPr lang="it-IT" sz="1400" dirty="0"/>
              <a:t> of </a:t>
            </a:r>
            <a:r>
              <a:rPr lang="it-IT" sz="1400" dirty="0" err="1"/>
              <a:t>dietary</a:t>
            </a:r>
            <a:r>
              <a:rPr lang="it-IT" sz="1400" dirty="0"/>
              <a:t> </a:t>
            </a:r>
            <a:r>
              <a:rPr lang="it-IT" sz="1400" dirty="0" err="1"/>
              <a:t>glycemic</a:t>
            </a:r>
            <a:r>
              <a:rPr lang="it-IT" sz="1400" dirty="0"/>
              <a:t> index on brain </a:t>
            </a:r>
            <a:r>
              <a:rPr lang="it-IT" sz="1400" dirty="0" err="1"/>
              <a:t>regions</a:t>
            </a:r>
            <a:r>
              <a:rPr lang="it-IT" sz="1400" dirty="0"/>
              <a:t> </a:t>
            </a:r>
            <a:r>
              <a:rPr lang="it-IT" sz="1400" dirty="0" err="1"/>
              <a:t>related</a:t>
            </a:r>
            <a:r>
              <a:rPr lang="it-IT" sz="1400" dirty="0"/>
              <a:t> to </a:t>
            </a:r>
            <a:r>
              <a:rPr lang="it-IT" sz="1400" dirty="0" err="1"/>
              <a:t>reward</a:t>
            </a:r>
            <a:r>
              <a:rPr lang="it-IT" sz="1400" dirty="0"/>
              <a:t> and </a:t>
            </a:r>
            <a:r>
              <a:rPr lang="it-IT" sz="1400" dirty="0" err="1"/>
              <a:t>craving</a:t>
            </a:r>
            <a:r>
              <a:rPr lang="it-IT" sz="1400" dirty="0"/>
              <a:t> in men. </a:t>
            </a:r>
            <a:r>
              <a:rPr lang="it-IT" sz="1400" dirty="0" err="1"/>
              <a:t>Am</a:t>
            </a:r>
            <a:r>
              <a:rPr lang="it-IT" sz="1400" dirty="0"/>
              <a:t> J </a:t>
            </a:r>
            <a:r>
              <a:rPr lang="it-IT" sz="1400" dirty="0" err="1"/>
              <a:t>Clin</a:t>
            </a:r>
            <a:r>
              <a:rPr lang="it-IT" sz="1400" dirty="0"/>
              <a:t> </a:t>
            </a:r>
            <a:r>
              <a:rPr lang="it-IT" sz="1400" dirty="0" err="1"/>
              <a:t>Nutr</a:t>
            </a:r>
            <a:r>
              <a:rPr lang="it-IT" sz="1400" dirty="0"/>
              <a:t>. 2013 Sep;98(3):641-7.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Ochoa M,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Lallès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JP,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Malbert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CH, Val-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Laillet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D. Dietary sugars: their detection by the gut-brain axis and their peripheral and central effects in health and diseases.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Eur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J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Nutr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2015 Feb;54(1):1-24.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Levin BE.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Glucosensing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neurons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do more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than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just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sense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glucose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Int J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Obes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Relat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Metab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Disord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2001 Dec;25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Suppl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5:S68-72.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Stice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E, Burger KS,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Yokum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S. Relative ability of fat and sugar tastes to activate reward, gustatory, and somatosensory regions. Am J Clin </a:t>
            </a:r>
            <a:r>
              <a:rPr lang="en-US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Nutr</a:t>
            </a: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2013 Dec;98(6):1377-84.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Ahmed S,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Kashem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MA,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Sarker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R, Ahmed EU, Hargreaves GA, McGregor IS.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Neuroadaptations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in the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striatal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proteome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of the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rat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following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prolonged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excessive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sucrose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intake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Neurochem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Res. 2014 May;39(5):815-24. </a:t>
            </a:r>
            <a:endParaRPr lang="it-IT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Carlin J, Hill-Smith TE,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Lucki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I, Reyes TM. Reversal of dopamine system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dysfunction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in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response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to high-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fat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diet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</a:t>
            </a:r>
            <a:r>
              <a:rPr lang="it-IT" sz="1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Obesity</a:t>
            </a:r>
            <a:r>
              <a:rPr lang="it-IT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(Silver Spring). 2013 Dec;21(12):2513-21.</a:t>
            </a:r>
            <a:endParaRPr lang="it-IT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212121"/>
              </a:solidFill>
              <a:effectLst/>
              <a:highlight>
                <a:srgbClr val="FFFFFF"/>
              </a:highlight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b="0" i="0" dirty="0">
              <a:solidFill>
                <a:srgbClr val="212121"/>
              </a:solidFill>
              <a:effectLst/>
              <a:highlight>
                <a:srgbClr val="FFFFFF"/>
              </a:highlight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65A3E0D-1E4B-D00A-96A1-F01B99B4BC27}"/>
              </a:ext>
            </a:extLst>
          </p:cNvPr>
          <p:cNvSpPr/>
          <p:nvPr/>
        </p:nvSpPr>
        <p:spPr>
          <a:xfrm>
            <a:off x="0" y="464023"/>
            <a:ext cx="1066800" cy="12709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A1C4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17ECA97-0782-F495-4E0D-05562BF016EA}"/>
              </a:ext>
            </a:extLst>
          </p:cNvPr>
          <p:cNvSpPr/>
          <p:nvPr/>
        </p:nvSpPr>
        <p:spPr>
          <a:xfrm>
            <a:off x="772237" y="464022"/>
            <a:ext cx="294564" cy="1270971"/>
          </a:xfrm>
          <a:prstGeom prst="rect">
            <a:avLst/>
          </a:prstGeom>
          <a:solidFill>
            <a:srgbClr val="F3E068"/>
          </a:solidFill>
          <a:ln>
            <a:solidFill>
              <a:srgbClr val="F3E0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07D7E62-9932-971C-E7C7-BA959D03B78B}"/>
              </a:ext>
            </a:extLst>
          </p:cNvPr>
          <p:cNvSpPr txBox="1"/>
          <p:nvPr/>
        </p:nvSpPr>
        <p:spPr>
          <a:xfrm>
            <a:off x="1459149" y="903996"/>
            <a:ext cx="9105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1E5082"/>
                </a:solidFill>
              </a:rPr>
              <a:t>Bibliografia (3)</a:t>
            </a:r>
          </a:p>
        </p:txBody>
      </p:sp>
    </p:spTree>
    <p:extLst>
      <p:ext uri="{BB962C8B-B14F-4D97-AF65-F5344CB8AC3E}">
        <p14:creationId xmlns:p14="http://schemas.microsoft.com/office/powerpoint/2010/main" val="253354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1128" y="2825655"/>
            <a:ext cx="2197608" cy="1206690"/>
          </a:xfrm>
        </p:spPr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ersona, vestiti, Viso umano, medico&#10;&#10;Descrizione generata automaticamente">
            <a:extLst>
              <a:ext uri="{FF2B5EF4-FFF2-40B4-BE49-F238E27FC236}">
                <a16:creationId xmlns:a16="http://schemas.microsoft.com/office/drawing/2014/main" id="{C59896C9-D84B-F1ED-D64F-1A6060115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78" y="1406619"/>
            <a:ext cx="3985605" cy="4046571"/>
          </a:xfrm>
          <a:prstGeom prst="rect">
            <a:avLst/>
          </a:prstGeom>
        </p:spPr>
      </p:pic>
      <p:pic>
        <p:nvPicPr>
          <p:cNvPr id="7" name="Immagine 6" descr="Immagine che contiene persona, vestiti, Viso umano, medico&#10;&#10;Descrizione generata automaticamente">
            <a:extLst>
              <a:ext uri="{FF2B5EF4-FFF2-40B4-BE49-F238E27FC236}">
                <a16:creationId xmlns:a16="http://schemas.microsoft.com/office/drawing/2014/main" id="{EB041887-690F-2F42-E792-4E92FA0E8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17" y="1406619"/>
            <a:ext cx="3917019" cy="398560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FD08998-9511-D165-B7C8-F11F4BA9FBAD}"/>
              </a:ext>
            </a:extLst>
          </p:cNvPr>
          <p:cNvSpPr txBox="1"/>
          <p:nvPr/>
        </p:nvSpPr>
        <p:spPr>
          <a:xfrm>
            <a:off x="4810722" y="587671"/>
            <a:ext cx="2570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1E5082"/>
                </a:solidFill>
              </a:rPr>
              <a:t>Non lo so!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2DAF492-4617-5338-E027-ACA3983160E7}"/>
              </a:ext>
            </a:extLst>
          </p:cNvPr>
          <p:cNvSpPr txBox="1"/>
          <p:nvPr/>
        </p:nvSpPr>
        <p:spPr>
          <a:xfrm>
            <a:off x="2987040" y="5614348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Immagini create con canva.com utilizzando come comando:</a:t>
            </a:r>
          </a:p>
          <a:p>
            <a:pPr algn="ctr"/>
            <a:r>
              <a:rPr lang="it-IT" sz="1400" i="1" dirty="0"/>
              <a:t>"medici estremamente esterrefatti e confusi dinanzi alla disarmante consapevolezza dell'assenza di una risposta soddisfacente"</a:t>
            </a:r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6">
            <a:extLst>
              <a:ext uri="{FF2B5EF4-FFF2-40B4-BE49-F238E27FC236}">
                <a16:creationId xmlns:a16="http://schemas.microsoft.com/office/drawing/2014/main" id="{E1197112-C50D-602B-FA42-6740FDFF1CD0}"/>
              </a:ext>
            </a:extLst>
          </p:cNvPr>
          <p:cNvSpPr/>
          <p:nvPr/>
        </p:nvSpPr>
        <p:spPr>
          <a:xfrm>
            <a:off x="8610197" y="1952017"/>
            <a:ext cx="3356749" cy="2215301"/>
          </a:xfrm>
          <a:prstGeom prst="ellipse">
            <a:avLst/>
          </a:prstGeom>
          <a:solidFill>
            <a:srgbClr val="F3E0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1E5082"/>
                </a:solidFill>
              </a:rPr>
              <a:t>Food </a:t>
            </a:r>
            <a:r>
              <a:rPr lang="it-IT" sz="2400" b="1" dirty="0" err="1">
                <a:solidFill>
                  <a:srgbClr val="1E5082"/>
                </a:solidFill>
              </a:rPr>
              <a:t>addiction</a:t>
            </a:r>
            <a:r>
              <a:rPr lang="it-IT" sz="2400" b="1" dirty="0">
                <a:solidFill>
                  <a:srgbClr val="1E5082"/>
                </a:solidFill>
              </a:rPr>
              <a:t> e </a:t>
            </a:r>
            <a:r>
              <a:rPr lang="it-IT" sz="2400" b="1" dirty="0" err="1">
                <a:solidFill>
                  <a:srgbClr val="1E5082"/>
                </a:solidFill>
              </a:rPr>
              <a:t>reward</a:t>
            </a:r>
            <a:r>
              <a:rPr lang="it-IT" sz="2400" b="1" dirty="0">
                <a:solidFill>
                  <a:srgbClr val="1E5082"/>
                </a:solidFill>
              </a:rPr>
              <a:t> network</a:t>
            </a:r>
          </a:p>
        </p:txBody>
      </p:sp>
      <p:pic>
        <p:nvPicPr>
          <p:cNvPr id="4" name="Immagine 3" descr="Immagine che contiene vestiti, occhiali, Viso umano, persona&#10;&#10;Descrizione generata automaticamente">
            <a:extLst>
              <a:ext uri="{FF2B5EF4-FFF2-40B4-BE49-F238E27FC236}">
                <a16:creationId xmlns:a16="http://schemas.microsoft.com/office/drawing/2014/main" id="{8B0835B6-F7E5-1630-F27F-1C5453BD4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6571" y="-119417"/>
            <a:ext cx="7087257" cy="709683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7D0AE42-B9C0-35D2-A615-BE478430723C}"/>
              </a:ext>
            </a:extLst>
          </p:cNvPr>
          <p:cNvSpPr txBox="1"/>
          <p:nvPr/>
        </p:nvSpPr>
        <p:spPr>
          <a:xfrm>
            <a:off x="6471316" y="6002707"/>
            <a:ext cx="5090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Immagine creata con canva.com utilizzando come comando:</a:t>
            </a:r>
          </a:p>
          <a:p>
            <a:pPr algn="ctr"/>
            <a:r>
              <a:rPr lang="it-IT" sz="1400" i="1" dirty="0"/>
              <a:t>"medici che si chiedono genuinamente l'importanza di porsi buoni quesiti prima di darsi delle risposte"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9492A34F-F7A7-31B2-8772-2796F699F8E2}"/>
              </a:ext>
            </a:extLst>
          </p:cNvPr>
          <p:cNvSpPr/>
          <p:nvPr/>
        </p:nvSpPr>
        <p:spPr>
          <a:xfrm>
            <a:off x="6096000" y="3681735"/>
            <a:ext cx="3356749" cy="22153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>
                <a:solidFill>
                  <a:srgbClr val="1E5082"/>
                </a:solidFill>
              </a:rPr>
              <a:t>Assessment</a:t>
            </a:r>
            <a:r>
              <a:rPr lang="it-IT" sz="2400" b="1" dirty="0">
                <a:solidFill>
                  <a:srgbClr val="1E5082"/>
                </a:solidFill>
              </a:rPr>
              <a:t> psichiatrico e trattamento personalizzato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95EC0A25-697C-9CA2-25EC-BBC237752C9C}"/>
              </a:ext>
            </a:extLst>
          </p:cNvPr>
          <p:cNvSpPr/>
          <p:nvPr/>
        </p:nvSpPr>
        <p:spPr>
          <a:xfrm>
            <a:off x="6096000" y="271270"/>
            <a:ext cx="3356750" cy="2215301"/>
          </a:xfrm>
          <a:prstGeom prst="ellipse">
            <a:avLst/>
          </a:prstGeom>
          <a:solidFill>
            <a:srgbClr val="FF92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1E5082"/>
                </a:solidFill>
              </a:rPr>
              <a:t>Effetti endocrino-metabolici e morfologici della chirurgia bariatrica</a:t>
            </a:r>
          </a:p>
        </p:txBody>
      </p:sp>
    </p:spTree>
    <p:extLst>
      <p:ext uri="{BB962C8B-B14F-4D97-AF65-F5344CB8AC3E}">
        <p14:creationId xmlns:p14="http://schemas.microsoft.com/office/powerpoint/2010/main" val="164070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84D58BE-6156-24D5-A3F1-130104F5A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062" y="107052"/>
            <a:ext cx="1004930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z="4000" dirty="0">
                <a:solidFill>
                  <a:srgbClr val="1E5082"/>
                </a:solidFill>
              </a:rPr>
              <a:t>Cambiamento nei processi digestivi dopo chirurgia bariatrica</a:t>
            </a:r>
          </a:p>
        </p:txBody>
      </p:sp>
      <p:pic>
        <p:nvPicPr>
          <p:cNvPr id="9" name="Immagine 8" descr="Immagine che contiene testo, clipart, cartone animato&#10;&#10;Descrizione generata automaticamente">
            <a:extLst>
              <a:ext uri="{FF2B5EF4-FFF2-40B4-BE49-F238E27FC236}">
                <a16:creationId xmlns:a16="http://schemas.microsoft.com/office/drawing/2014/main" id="{5D22B9B3-BF34-F487-4C76-581DC7538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62" y="1737793"/>
            <a:ext cx="6918174" cy="503602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AB28014-2317-E942-7DE4-9249F8365D3C}"/>
              </a:ext>
            </a:extLst>
          </p:cNvPr>
          <p:cNvSpPr txBox="1"/>
          <p:nvPr/>
        </p:nvSpPr>
        <p:spPr>
          <a:xfrm>
            <a:off x="5924243" y="6450652"/>
            <a:ext cx="61608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/>
              <a:t>Kim KS, Sandoval DA. Endocrine </a:t>
            </a:r>
            <a:r>
              <a:rPr lang="it-IT" sz="1000" dirty="0" err="1"/>
              <a:t>Function</a:t>
            </a:r>
            <a:r>
              <a:rPr lang="it-IT" sz="1000" dirty="0"/>
              <a:t> after </a:t>
            </a:r>
            <a:r>
              <a:rPr lang="it-IT" sz="1000" dirty="0" err="1"/>
              <a:t>Bariatric</a:t>
            </a:r>
            <a:r>
              <a:rPr lang="it-IT" sz="1000" dirty="0"/>
              <a:t> Surgery. </a:t>
            </a:r>
            <a:r>
              <a:rPr lang="it-IT" sz="1000" dirty="0" err="1"/>
              <a:t>Compr</a:t>
            </a:r>
            <a:r>
              <a:rPr lang="it-IT" sz="1000" dirty="0"/>
              <a:t> </a:t>
            </a:r>
            <a:r>
              <a:rPr lang="it-IT" sz="1000" dirty="0" err="1"/>
              <a:t>Physiol</a:t>
            </a:r>
            <a:r>
              <a:rPr lang="it-IT" sz="1000" dirty="0"/>
              <a:t>. 2017 </a:t>
            </a:r>
            <a:r>
              <a:rPr lang="it-IT" sz="1000" dirty="0" err="1"/>
              <a:t>Jun</a:t>
            </a:r>
            <a:r>
              <a:rPr lang="it-IT" sz="1000" dirty="0"/>
              <a:t> 18;7(3):783-798.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2313E65-95D5-099B-F579-66B98753FB3F}"/>
              </a:ext>
            </a:extLst>
          </p:cNvPr>
          <p:cNvSpPr/>
          <p:nvPr/>
        </p:nvSpPr>
        <p:spPr>
          <a:xfrm>
            <a:off x="0" y="464023"/>
            <a:ext cx="1066800" cy="1270971"/>
          </a:xfrm>
          <a:prstGeom prst="rect">
            <a:avLst/>
          </a:prstGeom>
          <a:solidFill>
            <a:srgbClr val="E98B0D"/>
          </a:solidFill>
          <a:ln>
            <a:solidFill>
              <a:srgbClr val="E98B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39E2B9C-945F-9029-85DD-45E2B46FDAE2}"/>
              </a:ext>
            </a:extLst>
          </p:cNvPr>
          <p:cNvSpPr/>
          <p:nvPr/>
        </p:nvSpPr>
        <p:spPr>
          <a:xfrm>
            <a:off x="772237" y="464022"/>
            <a:ext cx="294564" cy="1270971"/>
          </a:xfrm>
          <a:prstGeom prst="rect">
            <a:avLst/>
          </a:prstGeom>
          <a:solidFill>
            <a:srgbClr val="F3E068"/>
          </a:solidFill>
          <a:ln>
            <a:solidFill>
              <a:srgbClr val="F3E0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8445C5A-3E4F-F051-176D-B2DFDC274261}"/>
              </a:ext>
            </a:extLst>
          </p:cNvPr>
          <p:cNvSpPr txBox="1"/>
          <p:nvPr/>
        </p:nvSpPr>
        <p:spPr>
          <a:xfrm>
            <a:off x="7601801" y="1689525"/>
            <a:ext cx="41602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Riduzione della peristalsi e aumento della velocità di svuotamento gastrico (GER);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Limitato malassorbimento di carboidrati e proteine e malassorbimento dei grassi dopo VSG;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Normale assorbimento di carboidrati e proteine dopo RYGB;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Aumentato assorbimento di glucosio dopo RYGB e VSG;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L’aumento del GER contribuisce probabilmente all’aumento dell’apporto di nutrienti alle cellule </a:t>
            </a:r>
            <a:r>
              <a:rPr lang="it-IT" dirty="0" err="1"/>
              <a:t>enteroendocrine</a:t>
            </a:r>
            <a:r>
              <a:rPr lang="it-IT" dirty="0"/>
              <a:t> distali (CEE) e questo può contribuire all’aumento delle secrezioni di peptidi intestinali.</a:t>
            </a:r>
          </a:p>
        </p:txBody>
      </p:sp>
    </p:spTree>
    <p:extLst>
      <p:ext uri="{BB962C8B-B14F-4D97-AF65-F5344CB8AC3E}">
        <p14:creationId xmlns:p14="http://schemas.microsoft.com/office/powerpoint/2010/main" val="83041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44F9A4D-7510-62CC-06A7-7EC70F206EF5}"/>
              </a:ext>
            </a:extLst>
          </p:cNvPr>
          <p:cNvSpPr/>
          <p:nvPr/>
        </p:nvSpPr>
        <p:spPr>
          <a:xfrm>
            <a:off x="0" y="464023"/>
            <a:ext cx="1066800" cy="1270971"/>
          </a:xfrm>
          <a:prstGeom prst="rect">
            <a:avLst/>
          </a:prstGeom>
          <a:solidFill>
            <a:srgbClr val="E98B0D"/>
          </a:solidFill>
          <a:ln>
            <a:solidFill>
              <a:srgbClr val="E98B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85904B3-5764-7C7D-EEDA-7AB84BF0B3A6}"/>
              </a:ext>
            </a:extLst>
          </p:cNvPr>
          <p:cNvSpPr/>
          <p:nvPr/>
        </p:nvSpPr>
        <p:spPr>
          <a:xfrm>
            <a:off x="772237" y="464022"/>
            <a:ext cx="294564" cy="1270971"/>
          </a:xfrm>
          <a:prstGeom prst="rect">
            <a:avLst/>
          </a:prstGeom>
          <a:solidFill>
            <a:srgbClr val="F3E068"/>
          </a:solidFill>
          <a:ln>
            <a:solidFill>
              <a:srgbClr val="F3E0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testo, numero, diagramma, schermata&#10;&#10;Descrizione generata automaticamente">
            <a:extLst>
              <a:ext uri="{FF2B5EF4-FFF2-40B4-BE49-F238E27FC236}">
                <a16:creationId xmlns:a16="http://schemas.microsoft.com/office/drawing/2014/main" id="{1ED614DF-54CE-3ECB-1D54-667AFADD4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66" y="1618985"/>
            <a:ext cx="5365326" cy="492352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1F1BE2B-CF68-7713-94CF-718F6F3D1B2F}"/>
              </a:ext>
            </a:extLst>
          </p:cNvPr>
          <p:cNvSpPr txBox="1"/>
          <p:nvPr/>
        </p:nvSpPr>
        <p:spPr>
          <a:xfrm>
            <a:off x="1666733" y="464022"/>
            <a:ext cx="9863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1E5082"/>
                </a:solidFill>
              </a:rPr>
              <a:t>Risposta ormonale a un pasto dopo RYGB e VSG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27C1861-667C-5BEF-5475-FE8C5ADDC87A}"/>
              </a:ext>
            </a:extLst>
          </p:cNvPr>
          <p:cNvSpPr txBox="1"/>
          <p:nvPr/>
        </p:nvSpPr>
        <p:spPr>
          <a:xfrm>
            <a:off x="6987654" y="1869742"/>
            <a:ext cx="43331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Entrambi gli interventi aumentano gli acidi biliari totali, FGF19, insulina, GLP-1, PYY e almeno in modo acuto dopo l'intervento chirurgico, glucagone. Tuttavia, mentre dopo </a:t>
            </a:r>
            <a:r>
              <a:rPr lang="it-IT" b="1" dirty="0"/>
              <a:t>VSG</a:t>
            </a:r>
            <a:r>
              <a:rPr lang="it-IT" dirty="0"/>
              <a:t> si riducono i livelli di grelina e GIP, cambiamenti consistenti nei livelli di grelina non si vedono dopo </a:t>
            </a:r>
            <a:r>
              <a:rPr lang="it-IT" b="1" dirty="0"/>
              <a:t>RYGB</a:t>
            </a:r>
            <a:r>
              <a:rPr lang="it-IT" dirty="0"/>
              <a:t>. Dopo RYGB, aumenta inoltre l'obestatina, la motilina, il GIP e la </a:t>
            </a:r>
            <a:r>
              <a:rPr lang="it-IT" dirty="0" err="1"/>
              <a:t>neurotensina</a:t>
            </a:r>
            <a:r>
              <a:rPr lang="it-IT" dirty="0"/>
              <a:t>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F2A7E7D-D8D5-5B0F-417A-F49B83A569FC}"/>
              </a:ext>
            </a:extLst>
          </p:cNvPr>
          <p:cNvSpPr txBox="1"/>
          <p:nvPr/>
        </p:nvSpPr>
        <p:spPr>
          <a:xfrm>
            <a:off x="6987654" y="4619180"/>
            <a:ext cx="4210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Basandosi sul noto ruolo fisiologico di questi ormoni, si ipotizza che potrebbero svolgere un ruolo nel regolare, dopo chirurgia bariatrica, il peso corporeo (linee tratteggiate), o l’omeostasi del glucosio (linee continue), o entrambi.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8E7F6FE-3161-FE65-7922-C5E68E5308DF}"/>
              </a:ext>
            </a:extLst>
          </p:cNvPr>
          <p:cNvSpPr txBox="1"/>
          <p:nvPr/>
        </p:nvSpPr>
        <p:spPr>
          <a:xfrm>
            <a:off x="5828709" y="6537621"/>
            <a:ext cx="61608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/>
              <a:t>Kim KS, Sandoval DA. Endocrine </a:t>
            </a:r>
            <a:r>
              <a:rPr lang="it-IT" sz="1000" dirty="0" err="1"/>
              <a:t>Function</a:t>
            </a:r>
            <a:r>
              <a:rPr lang="it-IT" sz="1000" dirty="0"/>
              <a:t> after </a:t>
            </a:r>
            <a:r>
              <a:rPr lang="it-IT" sz="1000" dirty="0" err="1"/>
              <a:t>Bariatric</a:t>
            </a:r>
            <a:r>
              <a:rPr lang="it-IT" sz="1000" dirty="0"/>
              <a:t> Surgery. </a:t>
            </a:r>
            <a:r>
              <a:rPr lang="it-IT" sz="1000" dirty="0" err="1"/>
              <a:t>Compr</a:t>
            </a:r>
            <a:r>
              <a:rPr lang="it-IT" sz="1000" dirty="0"/>
              <a:t> </a:t>
            </a:r>
            <a:r>
              <a:rPr lang="it-IT" sz="1000" dirty="0" err="1"/>
              <a:t>Physiol</a:t>
            </a:r>
            <a:r>
              <a:rPr lang="it-IT" sz="1000" dirty="0"/>
              <a:t>. 2017 </a:t>
            </a:r>
            <a:r>
              <a:rPr lang="it-IT" sz="1000" dirty="0" err="1"/>
              <a:t>Jun</a:t>
            </a:r>
            <a:r>
              <a:rPr lang="it-IT" sz="1000" dirty="0"/>
              <a:t> 18;7(3):783-798.</a:t>
            </a:r>
          </a:p>
        </p:txBody>
      </p:sp>
    </p:spTree>
    <p:extLst>
      <p:ext uri="{BB962C8B-B14F-4D97-AF65-F5344CB8AC3E}">
        <p14:creationId xmlns:p14="http://schemas.microsoft.com/office/powerpoint/2010/main" val="285140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0174633-8987-842D-E6DF-E80B250640B0}"/>
              </a:ext>
            </a:extLst>
          </p:cNvPr>
          <p:cNvSpPr/>
          <p:nvPr/>
        </p:nvSpPr>
        <p:spPr>
          <a:xfrm>
            <a:off x="0" y="464023"/>
            <a:ext cx="1066800" cy="1270971"/>
          </a:xfrm>
          <a:prstGeom prst="rect">
            <a:avLst/>
          </a:prstGeom>
          <a:solidFill>
            <a:srgbClr val="E98B0D"/>
          </a:solidFill>
          <a:ln>
            <a:solidFill>
              <a:srgbClr val="E98B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125EDCE-17D3-149B-95DE-65ACB98BBE02}"/>
              </a:ext>
            </a:extLst>
          </p:cNvPr>
          <p:cNvSpPr/>
          <p:nvPr/>
        </p:nvSpPr>
        <p:spPr>
          <a:xfrm>
            <a:off x="772237" y="464022"/>
            <a:ext cx="294564" cy="1270971"/>
          </a:xfrm>
          <a:prstGeom prst="rect">
            <a:avLst/>
          </a:prstGeom>
          <a:solidFill>
            <a:srgbClr val="F3E068"/>
          </a:solidFill>
          <a:ln>
            <a:solidFill>
              <a:srgbClr val="F3E0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23E219B-64C6-66DE-DEF1-D1DC5A857B10}"/>
              </a:ext>
            </a:extLst>
          </p:cNvPr>
          <p:cNvSpPr txBox="1"/>
          <p:nvPr/>
        </p:nvSpPr>
        <p:spPr>
          <a:xfrm>
            <a:off x="1539688" y="544606"/>
            <a:ext cx="9607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1E5082"/>
                </a:solidFill>
              </a:rPr>
              <a:t>Cambiamenti morfologici dell’intestino dopo RYGB e VSG</a:t>
            </a:r>
          </a:p>
        </p:txBody>
      </p:sp>
      <p:pic>
        <p:nvPicPr>
          <p:cNvPr id="7" name="Immagine 6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B58045F2-5504-658C-06FE-83A562456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3" y="2042983"/>
            <a:ext cx="8720706" cy="381993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A27F0A-12FC-C8FD-1322-894978E49DBD}"/>
              </a:ext>
            </a:extLst>
          </p:cNvPr>
          <p:cNvSpPr txBox="1"/>
          <p:nvPr/>
        </p:nvSpPr>
        <p:spPr>
          <a:xfrm>
            <a:off x="9392771" y="2042983"/>
            <a:ext cx="229272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/>
              <a:t>Dopo </a:t>
            </a:r>
            <a:r>
              <a:rPr lang="it-IT" sz="1600" b="1" dirty="0"/>
              <a:t>RYGB</a:t>
            </a:r>
            <a:r>
              <a:rPr lang="it-IT" sz="1600" dirty="0"/>
              <a:t>, si verifica un aumento dell'altezza dei villi all'interno degli ente-</a:t>
            </a:r>
            <a:r>
              <a:rPr lang="it-IT" sz="1600" dirty="0" err="1"/>
              <a:t>rociti</a:t>
            </a:r>
            <a:r>
              <a:rPr lang="it-IT" sz="1600" dirty="0"/>
              <a:t> e della </a:t>
            </a:r>
            <a:r>
              <a:rPr lang="it-IT" sz="1600" dirty="0" err="1"/>
              <a:t>prolife</a:t>
            </a:r>
            <a:r>
              <a:rPr lang="it-IT" sz="1600" dirty="0"/>
              <a:t>-razione e maturazione delle cellule della cripta, con conseguente </a:t>
            </a:r>
            <a:r>
              <a:rPr lang="it-IT" sz="1600" dirty="0" err="1"/>
              <a:t>aumen</a:t>
            </a:r>
            <a:r>
              <a:rPr lang="it-IT" sz="1600" dirty="0"/>
              <a:t>-to della secrezione di peptidi intestinali.</a:t>
            </a:r>
          </a:p>
          <a:p>
            <a:pPr algn="just"/>
            <a:r>
              <a:rPr lang="it-IT" sz="1600" dirty="0"/>
              <a:t>Il </a:t>
            </a:r>
            <a:r>
              <a:rPr lang="it-IT" sz="1600" b="1" dirty="0"/>
              <a:t>VSG</a:t>
            </a:r>
            <a:r>
              <a:rPr lang="it-IT" sz="1600" dirty="0"/>
              <a:t> non ha alcun impatto sulla crescita intestinale e sulla maturazione delle cripte, ma sembra causare allungamento dell’altezza dei villi e aumento del numero di cellule L.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E99854A-58FF-A08F-61F8-7F73D599B724}"/>
              </a:ext>
            </a:extLst>
          </p:cNvPr>
          <p:cNvSpPr txBox="1"/>
          <p:nvPr/>
        </p:nvSpPr>
        <p:spPr>
          <a:xfrm>
            <a:off x="2157662" y="5972845"/>
            <a:ext cx="61608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/>
              <a:t>Kim KS, Sandoval DA. Endocrine </a:t>
            </a:r>
            <a:r>
              <a:rPr lang="it-IT" sz="1000" dirty="0" err="1"/>
              <a:t>Function</a:t>
            </a:r>
            <a:r>
              <a:rPr lang="it-IT" sz="1000" dirty="0"/>
              <a:t> after </a:t>
            </a:r>
            <a:r>
              <a:rPr lang="it-IT" sz="1000" dirty="0" err="1"/>
              <a:t>Bariatric</a:t>
            </a:r>
            <a:r>
              <a:rPr lang="it-IT" sz="1000" dirty="0"/>
              <a:t> Surgery. </a:t>
            </a:r>
            <a:r>
              <a:rPr lang="it-IT" sz="1000" dirty="0" err="1"/>
              <a:t>Compr</a:t>
            </a:r>
            <a:r>
              <a:rPr lang="it-IT" sz="1000" dirty="0"/>
              <a:t> </a:t>
            </a:r>
            <a:r>
              <a:rPr lang="it-IT" sz="1000" dirty="0" err="1"/>
              <a:t>Physiol</a:t>
            </a:r>
            <a:r>
              <a:rPr lang="it-IT" sz="1000" dirty="0"/>
              <a:t>. 2017 </a:t>
            </a:r>
            <a:r>
              <a:rPr lang="it-IT" sz="1000" dirty="0" err="1"/>
              <a:t>Jun</a:t>
            </a:r>
            <a:r>
              <a:rPr lang="it-IT" sz="1000" dirty="0"/>
              <a:t> 18;7(3):783-798.</a:t>
            </a:r>
          </a:p>
        </p:txBody>
      </p:sp>
    </p:spTree>
    <p:extLst>
      <p:ext uri="{BB962C8B-B14F-4D97-AF65-F5344CB8AC3E}">
        <p14:creationId xmlns:p14="http://schemas.microsoft.com/office/powerpoint/2010/main" val="419304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diagramma, cerchio, schermata, mappa&#10;&#10;Descrizione generata automaticamente">
            <a:extLst>
              <a:ext uri="{FF2B5EF4-FFF2-40B4-BE49-F238E27FC236}">
                <a16:creationId xmlns:a16="http://schemas.microsoft.com/office/drawing/2014/main" id="{B2FE2127-9C07-1A4A-8D14-918920770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244" y="1937239"/>
            <a:ext cx="2955910" cy="187607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1DDC71F-BF9B-9394-EC58-F6FA2B3BA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21" y="1330676"/>
            <a:ext cx="6065428" cy="467881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E7892CE-E23A-8DB7-43AE-238B7315F83E}"/>
              </a:ext>
            </a:extLst>
          </p:cNvPr>
          <p:cNvSpPr/>
          <p:nvPr/>
        </p:nvSpPr>
        <p:spPr>
          <a:xfrm>
            <a:off x="0" y="464023"/>
            <a:ext cx="1066800" cy="1270971"/>
          </a:xfrm>
          <a:prstGeom prst="rect">
            <a:avLst/>
          </a:prstGeom>
          <a:solidFill>
            <a:srgbClr val="F3E068"/>
          </a:solidFill>
          <a:ln>
            <a:solidFill>
              <a:srgbClr val="F3E0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3AC725A-4D3A-A48F-240E-495FE22E6D6D}"/>
              </a:ext>
            </a:extLst>
          </p:cNvPr>
          <p:cNvSpPr/>
          <p:nvPr/>
        </p:nvSpPr>
        <p:spPr>
          <a:xfrm>
            <a:off x="772237" y="464022"/>
            <a:ext cx="294564" cy="1270971"/>
          </a:xfrm>
          <a:prstGeom prst="rect">
            <a:avLst/>
          </a:prstGeom>
          <a:solidFill>
            <a:srgbClr val="A1C4E3"/>
          </a:solidFill>
          <a:ln>
            <a:solidFill>
              <a:srgbClr val="A1C4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907018-00B4-A141-095C-BB3EADF105D1}"/>
              </a:ext>
            </a:extLst>
          </p:cNvPr>
          <p:cNvSpPr txBox="1"/>
          <p:nvPr/>
        </p:nvSpPr>
        <p:spPr>
          <a:xfrm>
            <a:off x="1555845" y="552732"/>
            <a:ext cx="9863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solidFill>
                  <a:srgbClr val="1E5082"/>
                </a:solidFill>
              </a:rPr>
              <a:t>Reward</a:t>
            </a:r>
            <a:r>
              <a:rPr lang="it-IT" sz="3600" b="1" dirty="0">
                <a:solidFill>
                  <a:srgbClr val="1E5082"/>
                </a:solidFill>
              </a:rPr>
              <a:t> network, obesità e </a:t>
            </a:r>
            <a:r>
              <a:rPr lang="it-IT" sz="3600" b="1" dirty="0" err="1">
                <a:solidFill>
                  <a:srgbClr val="1E5082"/>
                </a:solidFill>
              </a:rPr>
              <a:t>addiction</a:t>
            </a:r>
            <a:r>
              <a:rPr lang="it-IT" sz="3600" b="1" dirty="0">
                <a:solidFill>
                  <a:srgbClr val="1E5082"/>
                </a:solidFill>
              </a:rPr>
              <a:t>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BE9BB7B-B87B-5054-E772-5DA87FB07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8044"/>
            <a:ext cx="2984244" cy="253446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9DCE15B-6E00-0259-D984-4D3360B6D0B9}"/>
              </a:ext>
            </a:extLst>
          </p:cNvPr>
          <p:cNvSpPr txBox="1"/>
          <p:nvPr/>
        </p:nvSpPr>
        <p:spPr>
          <a:xfrm>
            <a:off x="470848" y="6120602"/>
            <a:ext cx="52995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Gupta A, Mayer EA, </a:t>
            </a:r>
            <a:r>
              <a:rPr lang="it-IT" sz="900" dirty="0" err="1"/>
              <a:t>Sanmiguel</a:t>
            </a:r>
            <a:r>
              <a:rPr lang="it-IT" sz="900" dirty="0"/>
              <a:t> CP, Van Horn JD, </a:t>
            </a:r>
            <a:r>
              <a:rPr lang="it-IT" sz="900" dirty="0" err="1"/>
              <a:t>Woodworth</a:t>
            </a:r>
            <a:r>
              <a:rPr lang="it-IT" sz="900" dirty="0"/>
              <a:t> D, </a:t>
            </a:r>
            <a:r>
              <a:rPr lang="it-IT" sz="900" dirty="0" err="1"/>
              <a:t>Ellingson</a:t>
            </a:r>
            <a:r>
              <a:rPr lang="it-IT" sz="900" dirty="0"/>
              <a:t> BM, </a:t>
            </a:r>
            <a:r>
              <a:rPr lang="it-IT" sz="900" dirty="0" err="1"/>
              <a:t>Fling</a:t>
            </a:r>
            <a:r>
              <a:rPr lang="it-IT" sz="900" dirty="0"/>
              <a:t> C, Love A, </a:t>
            </a:r>
            <a:r>
              <a:rPr lang="it-IT" sz="900" dirty="0" err="1"/>
              <a:t>Tillisch</a:t>
            </a:r>
            <a:r>
              <a:rPr lang="it-IT" sz="900" dirty="0"/>
              <a:t> K, </a:t>
            </a:r>
            <a:r>
              <a:rPr lang="it-IT" sz="900" dirty="0" err="1"/>
              <a:t>Labus</a:t>
            </a:r>
            <a:r>
              <a:rPr lang="it-IT" sz="900" dirty="0"/>
              <a:t> JS. Patterns of brain </a:t>
            </a:r>
            <a:r>
              <a:rPr lang="it-IT" sz="900" dirty="0" err="1"/>
              <a:t>structural</a:t>
            </a:r>
            <a:r>
              <a:rPr lang="it-IT" sz="900" dirty="0"/>
              <a:t> </a:t>
            </a:r>
            <a:r>
              <a:rPr lang="it-IT" sz="900" dirty="0" err="1"/>
              <a:t>connectivity</a:t>
            </a:r>
            <a:r>
              <a:rPr lang="it-IT" sz="900" dirty="0"/>
              <a:t> </a:t>
            </a:r>
            <a:r>
              <a:rPr lang="it-IT" sz="900" dirty="0" err="1"/>
              <a:t>differentiate</a:t>
            </a:r>
            <a:r>
              <a:rPr lang="it-IT" sz="900" dirty="0"/>
              <a:t> </a:t>
            </a:r>
            <a:r>
              <a:rPr lang="it-IT" sz="900" dirty="0" err="1"/>
              <a:t>normal</a:t>
            </a:r>
            <a:r>
              <a:rPr lang="it-IT" sz="900" dirty="0"/>
              <a:t> weight from </a:t>
            </a:r>
            <a:r>
              <a:rPr lang="it-IT" sz="900" dirty="0" err="1"/>
              <a:t>overweight</a:t>
            </a:r>
            <a:r>
              <a:rPr lang="it-IT" sz="900" dirty="0"/>
              <a:t> </a:t>
            </a:r>
            <a:r>
              <a:rPr lang="it-IT" sz="900" dirty="0" err="1"/>
              <a:t>subjects</a:t>
            </a:r>
            <a:r>
              <a:rPr lang="it-IT" sz="900" dirty="0"/>
              <a:t>. </a:t>
            </a:r>
            <a:r>
              <a:rPr lang="it-IT" sz="900" dirty="0" err="1"/>
              <a:t>Neuroimage</a:t>
            </a:r>
            <a:r>
              <a:rPr lang="it-IT" sz="900" dirty="0"/>
              <a:t> </a:t>
            </a:r>
            <a:r>
              <a:rPr lang="it-IT" sz="900" dirty="0" err="1"/>
              <a:t>Clin</a:t>
            </a:r>
            <a:r>
              <a:rPr lang="it-IT" sz="900" dirty="0"/>
              <a:t>. 2015 </a:t>
            </a:r>
            <a:r>
              <a:rPr lang="it-IT" sz="900" dirty="0" err="1"/>
              <a:t>Jan</a:t>
            </a:r>
            <a:r>
              <a:rPr lang="it-IT" sz="900" dirty="0"/>
              <a:t> 13;7:506-17.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D848867-2845-1693-042C-C7DD4416D9ED}"/>
              </a:ext>
            </a:extLst>
          </p:cNvPr>
          <p:cNvSpPr txBox="1"/>
          <p:nvPr/>
        </p:nvSpPr>
        <p:spPr>
          <a:xfrm>
            <a:off x="5846826" y="4349894"/>
            <a:ext cx="59297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/>
              <a:t>Maggiore attività nel </a:t>
            </a:r>
            <a:r>
              <a:rPr lang="it-IT" sz="1200" dirty="0" err="1"/>
              <a:t>NAc</a:t>
            </a:r>
            <a:r>
              <a:rPr lang="it-IT" sz="1200" dirty="0"/>
              <a:t> destro e dello striato (</a:t>
            </a:r>
            <a:r>
              <a:rPr lang="it-IT" sz="1200" dirty="0" err="1"/>
              <a:t>Lennerz</a:t>
            </a:r>
            <a:r>
              <a:rPr lang="it-IT" sz="1200" dirty="0"/>
              <a:t> et al., 2013);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/>
              <a:t>Assunzione di zucchero modula indirettamente l’attività DA </a:t>
            </a:r>
            <a:r>
              <a:rPr lang="it-IT" sz="1200" dirty="0" err="1"/>
              <a:t>mesolimbica</a:t>
            </a:r>
            <a:r>
              <a:rPr lang="it-IT" sz="1200" dirty="0"/>
              <a:t> alterando i livelli di colecistochinina, insulina e grelina (Ochoa et al., 2015);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/>
              <a:t>I livelli di glucosio modulano il rilascio di GABA tramite i canali del potassio sensibili all'ATP (Levin, 2001);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/>
              <a:t>Pasti liquidi ricchi di grassi aumentano l'attivazione del caudato bilaterale mentre quelli ricchi di zuccheri i pasti liquidi aumentano l’attivazione del putamen (</a:t>
            </a:r>
            <a:r>
              <a:rPr lang="it-IT" sz="1200" dirty="0" err="1"/>
              <a:t>Stice</a:t>
            </a:r>
            <a:r>
              <a:rPr lang="it-IT" sz="1200" dirty="0"/>
              <a:t> et al., 2013);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/>
              <a:t>Livelli inferiori di attività DA-</a:t>
            </a:r>
            <a:r>
              <a:rPr lang="it-IT" sz="1200" dirty="0" err="1"/>
              <a:t>ergica</a:t>
            </a:r>
            <a:r>
              <a:rPr lang="it-IT" sz="1200" dirty="0"/>
              <a:t> nel </a:t>
            </a:r>
            <a:r>
              <a:rPr lang="it-IT" sz="1200" dirty="0" err="1"/>
              <a:t>NAc</a:t>
            </a:r>
            <a:r>
              <a:rPr lang="it-IT" sz="1200" dirty="0"/>
              <a:t> e nello striato (Ahmed et al., 2014; Carlin et al., 2013; </a:t>
            </a:r>
            <a:r>
              <a:rPr lang="it-IT" sz="1200" dirty="0" err="1"/>
              <a:t>Naneix</a:t>
            </a:r>
            <a:r>
              <a:rPr lang="it-IT" sz="1200" dirty="0"/>
              <a:t> et al., 2016; Sharma e Fulton, 2013), indicano che l'esposizione prolungata a una dieta a base di cibo altamente </a:t>
            </a:r>
            <a:r>
              <a:rPr lang="it-IT" sz="1200" dirty="0" err="1"/>
              <a:t>palatabile</a:t>
            </a:r>
            <a:r>
              <a:rPr lang="it-IT" sz="1200" dirty="0"/>
              <a:t> induce tolleranza e ridotti livelli basali di DA nel </a:t>
            </a:r>
            <a:r>
              <a:rPr lang="it-IT" sz="1200" dirty="0" err="1"/>
              <a:t>NAc</a:t>
            </a:r>
            <a:r>
              <a:rPr lang="it-IT" sz="1200" dirty="0"/>
              <a:t>, simile all'esposizione prolungata a sostanze che creano dipendenza.</a:t>
            </a:r>
          </a:p>
        </p:txBody>
      </p:sp>
    </p:spTree>
    <p:extLst>
      <p:ext uri="{BB962C8B-B14F-4D97-AF65-F5344CB8AC3E}">
        <p14:creationId xmlns:p14="http://schemas.microsoft.com/office/powerpoint/2010/main" val="345649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cerchio, schermata, diagramma, testo&#10;&#10;Descrizione generata automaticamente">
            <a:extLst>
              <a:ext uri="{FF2B5EF4-FFF2-40B4-BE49-F238E27FC236}">
                <a16:creationId xmlns:a16="http://schemas.microsoft.com/office/drawing/2014/main" id="{0EE9EAC4-343C-ABF6-18CD-C73AE622E1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443" y="341915"/>
            <a:ext cx="5101587" cy="3234728"/>
          </a:xfrm>
          <a:prstGeom prst="rect">
            <a:avLst/>
          </a:prstGeom>
        </p:spPr>
      </p:pic>
      <p:pic>
        <p:nvPicPr>
          <p:cNvPr id="16" name="Immagine 15" descr="Immagine che contiene cerchio, schermata, diagramma, linea&#10;&#10;Descrizione generata automaticamente">
            <a:extLst>
              <a:ext uri="{FF2B5EF4-FFF2-40B4-BE49-F238E27FC236}">
                <a16:creationId xmlns:a16="http://schemas.microsoft.com/office/drawing/2014/main" id="{72F0C7F8-6306-15C5-3B7C-8650D60526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08" y="335250"/>
            <a:ext cx="5029085" cy="319319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3BFED8A-1C03-3BFF-C69D-08C6183F469F}"/>
              </a:ext>
            </a:extLst>
          </p:cNvPr>
          <p:cNvSpPr/>
          <p:nvPr/>
        </p:nvSpPr>
        <p:spPr>
          <a:xfrm>
            <a:off x="0" y="464023"/>
            <a:ext cx="1066800" cy="1270971"/>
          </a:xfrm>
          <a:prstGeom prst="rect">
            <a:avLst/>
          </a:prstGeom>
          <a:solidFill>
            <a:srgbClr val="F3E068"/>
          </a:solidFill>
          <a:ln>
            <a:solidFill>
              <a:srgbClr val="F3E0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F5481CB-82DD-D921-C83D-1D5BD9BC4451}"/>
              </a:ext>
            </a:extLst>
          </p:cNvPr>
          <p:cNvSpPr/>
          <p:nvPr/>
        </p:nvSpPr>
        <p:spPr>
          <a:xfrm>
            <a:off x="772237" y="464022"/>
            <a:ext cx="294564" cy="1270971"/>
          </a:xfrm>
          <a:prstGeom prst="rect">
            <a:avLst/>
          </a:prstGeom>
          <a:solidFill>
            <a:srgbClr val="A1C4E3"/>
          </a:solidFill>
          <a:ln>
            <a:solidFill>
              <a:srgbClr val="A1C4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0C92AEB-D2D0-7904-278C-A48CA0CF56E6}"/>
              </a:ext>
            </a:extLst>
          </p:cNvPr>
          <p:cNvSpPr txBox="1"/>
          <p:nvPr/>
        </p:nvSpPr>
        <p:spPr>
          <a:xfrm>
            <a:off x="1555845" y="534664"/>
            <a:ext cx="986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1E5082"/>
                </a:solidFill>
              </a:rPr>
              <a:t>Food </a:t>
            </a:r>
            <a:r>
              <a:rPr lang="it-IT" sz="3600" b="1" dirty="0" err="1">
                <a:solidFill>
                  <a:srgbClr val="1E5082"/>
                </a:solidFill>
              </a:rPr>
              <a:t>addiction</a:t>
            </a:r>
            <a:r>
              <a:rPr lang="it-IT" sz="3600" b="1" dirty="0">
                <a:solidFill>
                  <a:srgbClr val="1E5082"/>
                </a:solidFill>
              </a:rPr>
              <a:t> e</a:t>
            </a:r>
          </a:p>
          <a:p>
            <a:r>
              <a:rPr lang="it-IT" sz="3600" b="1" dirty="0">
                <a:solidFill>
                  <a:srgbClr val="1E5082"/>
                </a:solidFill>
              </a:rPr>
              <a:t>chirurgia bariatrica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784F4BF-659D-570E-ABCA-CE4FECC9F477}"/>
              </a:ext>
            </a:extLst>
          </p:cNvPr>
          <p:cNvSpPr txBox="1"/>
          <p:nvPr/>
        </p:nvSpPr>
        <p:spPr>
          <a:xfrm>
            <a:off x="435207" y="2156823"/>
            <a:ext cx="57929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Dati contrastanti in letteratura sull’impatto del FA </a:t>
            </a:r>
            <a:r>
              <a:rPr lang="it-IT" dirty="0" err="1"/>
              <a:t>pre</a:t>
            </a:r>
            <a:r>
              <a:rPr lang="it-IT" dirty="0"/>
              <a:t> e post chirurgia (</a:t>
            </a:r>
            <a:r>
              <a:rPr lang="it-IT" dirty="0" err="1"/>
              <a:t>Ivezaj</a:t>
            </a:r>
            <a:r>
              <a:rPr lang="it-IT" dirty="0"/>
              <a:t> et al., 2017; Florio et al., 2023);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Food </a:t>
            </a:r>
            <a:r>
              <a:rPr lang="it-IT" dirty="0" err="1"/>
              <a:t>addiction</a:t>
            </a:r>
            <a:r>
              <a:rPr lang="it-IT" dirty="0"/>
              <a:t> è associato a compromesso decision-making, impulsività, binge indipendentemente dai livelli di BMI (</a:t>
            </a:r>
            <a:r>
              <a:rPr lang="en-US" dirty="0">
                <a:solidFill>
                  <a:srgbClr val="212121"/>
                </a:solidFill>
                <a:highlight>
                  <a:srgbClr val="FFFFFF"/>
                </a:highlight>
              </a:rPr>
              <a:t>Peng-Li et al.</a:t>
            </a:r>
            <a:r>
              <a:rPr lang="it-IT" dirty="0"/>
              <a:t>, 2020);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Alterazioni connettività cerebrale (</a:t>
            </a:r>
            <a:r>
              <a:rPr lang="it-IT" dirty="0" err="1"/>
              <a:t>Ravichandran</a:t>
            </a:r>
            <a:r>
              <a:rPr lang="it-IT" dirty="0"/>
              <a:t> et al., 2021);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Differenza fra sessi;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Influenza del food </a:t>
            </a:r>
            <a:r>
              <a:rPr lang="it-IT" dirty="0" err="1"/>
              <a:t>addiction</a:t>
            </a:r>
            <a:r>
              <a:rPr lang="it-IT" dirty="0"/>
              <a:t> (e dei comportamenti </a:t>
            </a:r>
            <a:r>
              <a:rPr lang="it-IT" dirty="0" err="1"/>
              <a:t>addictive-type</a:t>
            </a:r>
            <a:r>
              <a:rPr lang="it-IT" dirty="0"/>
              <a:t>) sulla ricompensa, motivazione, umore, funzioni esecutive, reazione allo stress (</a:t>
            </a:r>
            <a:r>
              <a:rPr lang="it-IT" i="1" dirty="0"/>
              <a:t>non-addicted brain vs addicted brain</a:t>
            </a:r>
            <a:r>
              <a:rPr lang="it-IT" dirty="0"/>
              <a:t>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Food </a:t>
            </a:r>
            <a:r>
              <a:rPr lang="it-IT" dirty="0" err="1"/>
              <a:t>reward</a:t>
            </a:r>
            <a:r>
              <a:rPr lang="it-IT" dirty="0"/>
              <a:t> dopo chirurgia bariatrica;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Fenomeno dell’</a:t>
            </a:r>
            <a:r>
              <a:rPr lang="it-IT" dirty="0" err="1"/>
              <a:t>addiction</a:t>
            </a:r>
            <a:r>
              <a:rPr lang="it-IT" dirty="0"/>
              <a:t> transfer o cross </a:t>
            </a:r>
            <a:r>
              <a:rPr lang="it-IT" dirty="0" err="1"/>
              <a:t>addiction</a:t>
            </a:r>
            <a:r>
              <a:rPr lang="it-IT" dirty="0"/>
              <a:t>.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D30A300-23FF-A676-F3D7-8E30DEF6B61B}"/>
              </a:ext>
            </a:extLst>
          </p:cNvPr>
          <p:cNvSpPr txBox="1"/>
          <p:nvPr/>
        </p:nvSpPr>
        <p:spPr>
          <a:xfrm>
            <a:off x="6639541" y="3535109"/>
            <a:ext cx="5415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Ravichandran</a:t>
            </a:r>
            <a:r>
              <a:rPr lang="it-IT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S, </a:t>
            </a:r>
            <a:r>
              <a:rPr lang="it-IT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Bhatt</a:t>
            </a:r>
            <a:r>
              <a:rPr lang="it-IT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RR, Pandit B, </a:t>
            </a:r>
            <a:r>
              <a:rPr lang="it-IT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Osadchiy</a:t>
            </a:r>
            <a:r>
              <a:rPr lang="it-IT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V, </a:t>
            </a:r>
            <a:r>
              <a:rPr lang="it-IT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Alaverdyan</a:t>
            </a:r>
            <a:r>
              <a:rPr lang="it-IT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A, Vora P, </a:t>
            </a:r>
            <a:r>
              <a:rPr lang="it-IT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Stains</a:t>
            </a:r>
            <a:r>
              <a:rPr lang="it-IT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J, </a:t>
            </a:r>
            <a:r>
              <a:rPr lang="it-IT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Naliboff</a:t>
            </a:r>
            <a:r>
              <a:rPr lang="it-IT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B, Mayer EA, Gupta A. </a:t>
            </a:r>
            <a:r>
              <a:rPr lang="it-IT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Alterations</a:t>
            </a:r>
            <a:r>
              <a:rPr lang="it-IT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in </a:t>
            </a:r>
            <a:r>
              <a:rPr lang="it-IT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reward</a:t>
            </a:r>
            <a:r>
              <a:rPr lang="it-IT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network </a:t>
            </a:r>
            <a:r>
              <a:rPr lang="it-IT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functional</a:t>
            </a:r>
            <a:r>
              <a:rPr lang="it-IT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it-IT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connectivity</a:t>
            </a:r>
            <a:r>
              <a:rPr lang="it-IT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are </a:t>
            </a:r>
            <a:r>
              <a:rPr lang="it-IT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associated</a:t>
            </a:r>
            <a:r>
              <a:rPr lang="it-IT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with </a:t>
            </a:r>
            <a:r>
              <a:rPr lang="it-IT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increased</a:t>
            </a:r>
            <a:r>
              <a:rPr lang="it-IT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food </a:t>
            </a:r>
            <a:r>
              <a:rPr lang="it-IT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addiction</a:t>
            </a:r>
            <a:r>
              <a:rPr lang="it-IT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in obese </a:t>
            </a:r>
            <a:r>
              <a:rPr lang="it-IT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individuals</a:t>
            </a:r>
            <a:r>
              <a:rPr lang="it-IT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Sci Rep. 2021 </a:t>
            </a:r>
            <a:r>
              <a:rPr lang="it-IT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Feb</a:t>
            </a:r>
            <a:r>
              <a:rPr lang="it-IT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9;11(1):3386. </a:t>
            </a:r>
            <a:endParaRPr lang="en-US" sz="1000" dirty="0">
              <a:solidFill>
                <a:srgbClr val="212121"/>
              </a:solidFill>
              <a:highlight>
                <a:srgbClr val="FFFFFF"/>
              </a:highlight>
              <a:latin typeface="BlinkMacSystemFont"/>
            </a:endParaRPr>
          </a:p>
          <a:p>
            <a:endParaRPr lang="it-IT" dirty="0"/>
          </a:p>
        </p:txBody>
      </p:sp>
      <p:pic>
        <p:nvPicPr>
          <p:cNvPr id="21" name="Immagine 20" descr="Immagine che contiene testo, Carattere, schermata, diagramma&#10;&#10;Descrizione generata automaticamente">
            <a:extLst>
              <a:ext uri="{FF2B5EF4-FFF2-40B4-BE49-F238E27FC236}">
                <a16:creationId xmlns:a16="http://schemas.microsoft.com/office/drawing/2014/main" id="{8DFE1F45-5551-1748-B0B4-1821278E99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68" y="4018745"/>
            <a:ext cx="5668028" cy="275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8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5C4D0D60-1615-42E3-50DD-A969117769C9}"/>
              </a:ext>
            </a:extLst>
          </p:cNvPr>
          <p:cNvSpPr/>
          <p:nvPr/>
        </p:nvSpPr>
        <p:spPr>
          <a:xfrm>
            <a:off x="0" y="464023"/>
            <a:ext cx="1066800" cy="1270971"/>
          </a:xfrm>
          <a:prstGeom prst="rect">
            <a:avLst/>
          </a:prstGeom>
          <a:solidFill>
            <a:srgbClr val="F3E068"/>
          </a:solidFill>
          <a:ln>
            <a:solidFill>
              <a:srgbClr val="F3E0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888E029-AEBA-880D-710D-2064A3FEB9DF}"/>
              </a:ext>
            </a:extLst>
          </p:cNvPr>
          <p:cNvSpPr/>
          <p:nvPr/>
        </p:nvSpPr>
        <p:spPr>
          <a:xfrm>
            <a:off x="772237" y="464022"/>
            <a:ext cx="294564" cy="1270971"/>
          </a:xfrm>
          <a:prstGeom prst="rect">
            <a:avLst/>
          </a:prstGeom>
          <a:solidFill>
            <a:srgbClr val="A1C4E3"/>
          </a:solidFill>
          <a:ln>
            <a:solidFill>
              <a:srgbClr val="A1C4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72D4B3A-8216-A861-94EE-A7F905CAF662}"/>
              </a:ext>
            </a:extLst>
          </p:cNvPr>
          <p:cNvSpPr txBox="1"/>
          <p:nvPr/>
        </p:nvSpPr>
        <p:spPr>
          <a:xfrm>
            <a:off x="1664164" y="464022"/>
            <a:ext cx="9863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1E5082"/>
                </a:solidFill>
              </a:rPr>
              <a:t>Conclusioni</a:t>
            </a:r>
          </a:p>
        </p:txBody>
      </p:sp>
      <p:pic>
        <p:nvPicPr>
          <p:cNvPr id="10" name="Immagine 9" descr="Immagine che contiene vestiti, arredo, persona, Viso umano&#10;&#10;Descrizione generata automaticamente">
            <a:extLst>
              <a:ext uri="{FF2B5EF4-FFF2-40B4-BE49-F238E27FC236}">
                <a16:creationId xmlns:a16="http://schemas.microsoft.com/office/drawing/2014/main" id="{8CEF4E67-1D29-3655-E6E0-02D6B9C6C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84" y="1295018"/>
            <a:ext cx="4730496" cy="471835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14D43E9-1C7D-878C-96D4-DD727509AA82}"/>
              </a:ext>
            </a:extLst>
          </p:cNvPr>
          <p:cNvSpPr txBox="1"/>
          <p:nvPr/>
        </p:nvSpPr>
        <p:spPr>
          <a:xfrm>
            <a:off x="6760464" y="6150114"/>
            <a:ext cx="4059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/>
              <a:t>Immagine creata con canva.com utilizzando come comando:</a:t>
            </a:r>
          </a:p>
          <a:p>
            <a:pPr algn="ctr"/>
            <a:r>
              <a:rPr lang="it-IT" sz="1100" i="1" dirty="0"/>
              <a:t>«psichiatra dinanzi la variegata complessità di questioni irrisolte"</a:t>
            </a:r>
          </a:p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85283A6-FF45-34E9-2E8B-A95A7D1B2139}"/>
              </a:ext>
            </a:extLst>
          </p:cNvPr>
          <p:cNvSpPr txBox="1"/>
          <p:nvPr/>
        </p:nvSpPr>
        <p:spPr>
          <a:xfrm>
            <a:off x="919519" y="2493264"/>
            <a:ext cx="491337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Dimensione psicopatologica del Food </a:t>
            </a:r>
            <a:r>
              <a:rPr lang="it-IT" sz="2400" b="1" dirty="0" err="1"/>
              <a:t>Addiction</a:t>
            </a:r>
            <a:r>
              <a:rPr lang="it-IT" sz="2400" b="1" dirty="0"/>
              <a:t> e dei comportamenti </a:t>
            </a:r>
            <a:r>
              <a:rPr lang="it-IT" sz="2400" b="1" dirty="0" err="1"/>
              <a:t>addictive-type</a:t>
            </a:r>
            <a:r>
              <a:rPr lang="it-IT" sz="24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/>
              <a:t>Assessment</a:t>
            </a:r>
            <a:r>
              <a:rPr lang="it-IT" sz="2400" b="1" dirty="0"/>
              <a:t> psichiatrico;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Trattamento </a:t>
            </a:r>
            <a:r>
              <a:rPr lang="it-IT" sz="2400" b="1" dirty="0" err="1"/>
              <a:t>psiconutrizionale</a:t>
            </a:r>
            <a:r>
              <a:rPr lang="it-IT" sz="2400" b="1" dirty="0"/>
              <a:t> personalizzato;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Follow-up.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803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2058</TotalTime>
  <Words>2295</Words>
  <Application>Microsoft Office PowerPoint</Application>
  <PresentationFormat>Widescreen</PresentationFormat>
  <Paragraphs>88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20" baseType="lpstr">
      <vt:lpstr>Aptos</vt:lpstr>
      <vt:lpstr>Arial</vt:lpstr>
      <vt:lpstr>BlinkMacSystemFont</vt:lpstr>
      <vt:lpstr>Calibri</vt:lpstr>
      <vt:lpstr>Wingdings</vt:lpstr>
      <vt:lpstr>RetrospectVTI</vt:lpstr>
      <vt:lpstr>Personalizza struttura</vt:lpstr>
      <vt:lpstr>NEUROFISIOLOGIA DEL CIRCUITO FAME SAZIETÀ E FOOD ADDICTION: GLI EFFETTI DELLA CHIRURGIA INCIDONO SU DI ESSO?</vt:lpstr>
      <vt:lpstr>Presentazione standard di PowerPoint</vt:lpstr>
      <vt:lpstr>Presentazione standard di PowerPoint</vt:lpstr>
      <vt:lpstr>Cambiamento nei processi digestivi dopo chirurgia bariatrica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Luigi Franzese</cp:lastModifiedBy>
  <cp:revision>13</cp:revision>
  <dcterms:created xsi:type="dcterms:W3CDTF">2022-02-27T17:36:31Z</dcterms:created>
  <dcterms:modified xsi:type="dcterms:W3CDTF">2024-05-16T00:24:21Z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